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notesMasterIdLst>
    <p:notesMasterId r:id="rId17"/>
  </p:notesMasterIdLst>
  <p:sldIdLst>
    <p:sldId id="256" r:id="rId2"/>
    <p:sldId id="257" r:id="rId3"/>
    <p:sldId id="267" r:id="rId4"/>
    <p:sldId id="258" r:id="rId5"/>
    <p:sldId id="268" r:id="rId6"/>
    <p:sldId id="269" r:id="rId7"/>
    <p:sldId id="270" r:id="rId8"/>
    <p:sldId id="259" r:id="rId9"/>
    <p:sldId id="271" r:id="rId10"/>
    <p:sldId id="272" r:id="rId11"/>
    <p:sldId id="273" r:id="rId12"/>
    <p:sldId id="274" r:id="rId13"/>
    <p:sldId id="275" r:id="rId14"/>
    <p:sldId id="276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6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0465D-92E1-4109-8E12-929FAD7C9055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80040-CA0E-48BB-A1D2-38613BE6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10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A83E440-EA65-4E24-9B4D-D2BCEFEE2887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9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8B0-6751-447C-8220-9F7F23574005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7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495D-FA64-4A6A-AA4B-B1D9012782AD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76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3DF33-7F97-41EA-B7A8-10609EA758AF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8946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DCEF1-FAC4-436D-9E5E-7DE89DD0F7A8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8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CAEF-9DA4-438D-8ED1-30BFB93F5E1F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70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F57F-8BAD-402C-B078-DD326A569F06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35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3B7D4F5-1359-4DCA-A22F-AFE458E43B71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738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6170964-01E2-4EA6-9B79-6B5C2472E68A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8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883B-F348-4639-A49A-417E1E800F9F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5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1FA5-1828-4D03-9D84-95A84A9A97FF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6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9772-3F4E-44E6-9B84-99425E2D23AF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97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A9D65-1A02-4A3C-9E0B-ECC80E99B9D8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82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61F5-D84C-46A6-A0C8-8C76E5757A37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7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697D-02A6-47E1-B663-4B0EDFFC498A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68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DAD8-1FC3-4E72-B07C-590ABADDA880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3BA8B-670D-474F-98E3-0D5BD77E09E8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50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773DF33-7F97-41EA-B7A8-10609EA758AF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904C-2AB1-4D00-8AA9-E41A5C60F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680519"/>
            <a:ext cx="10035784" cy="851497"/>
          </a:xfrm>
        </p:spPr>
        <p:txBody>
          <a:bodyPr/>
          <a:lstStyle/>
          <a:p>
            <a:r>
              <a:rPr lang="en-US" dirty="0"/>
              <a:t>Basketball Ground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9464D-D791-475A-B373-FFE2B943F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E4A3D0-49E3-4BC9-8570-4D427F89F9D0}"/>
              </a:ext>
            </a:extLst>
          </p:cNvPr>
          <p:cNvSpPr txBox="1">
            <a:spLocks/>
          </p:cNvSpPr>
          <p:nvPr/>
        </p:nvSpPr>
        <p:spPr>
          <a:xfrm>
            <a:off x="1154955" y="4325984"/>
            <a:ext cx="8825658" cy="1473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By,</a:t>
            </a:r>
          </a:p>
          <a:p>
            <a:r>
              <a:rPr lang="en-US" dirty="0" err="1"/>
              <a:t>Ankan</a:t>
            </a:r>
            <a:r>
              <a:rPr lang="en-US" dirty="0"/>
              <a:t> </a:t>
            </a:r>
            <a:r>
              <a:rPr lang="en-US" dirty="0" err="1"/>
              <a:t>Saha</a:t>
            </a:r>
            <a:endParaRPr lang="en-US" dirty="0"/>
          </a:p>
          <a:p>
            <a:r>
              <a:rPr lang="en-US" dirty="0"/>
              <a:t>Roll: 1807060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0933E-2AD6-773B-F165-1396FE3AF149}"/>
              </a:ext>
            </a:extLst>
          </p:cNvPr>
          <p:cNvSpPr txBox="1"/>
          <p:nvPr/>
        </p:nvSpPr>
        <p:spPr>
          <a:xfrm>
            <a:off x="6499653" y="2532016"/>
            <a:ext cx="2832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2400" dirty="0">
                <a:solidFill>
                  <a:schemeClr val="bg1"/>
                </a:solidFill>
              </a:rPr>
              <a:t>Using OpenGL 3.3</a:t>
            </a:r>
          </a:p>
        </p:txBody>
      </p:sp>
    </p:spTree>
    <p:extLst>
      <p:ext uri="{BB962C8B-B14F-4D97-AF65-F5344CB8AC3E}">
        <p14:creationId xmlns:p14="http://schemas.microsoft.com/office/powerpoint/2010/main" val="206955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Ball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EEAC8D0-86B3-4A79-8C9B-B7072FA9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ball fire1 new" descr="ball fire1 new">
            <a:hlinkClick r:id="" action="ppaction://media"/>
            <a:extLst>
              <a:ext uri="{FF2B5EF4-FFF2-40B4-BE49-F238E27FC236}">
                <a16:creationId xmlns:a16="http://schemas.microsoft.com/office/drawing/2014/main" id="{8EF064D4-96E3-D12A-BA90-761F9A7DD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73"/>
          <a:stretch/>
        </p:blipFill>
        <p:spPr>
          <a:xfrm>
            <a:off x="2213768" y="2261286"/>
            <a:ext cx="7764463" cy="45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Ball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EEAC8D0-86B3-4A79-8C9B-B7072FA9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ball fire2 new" descr="ball fire2 new">
            <a:hlinkClick r:id="" action="ppaction://media"/>
            <a:extLst>
              <a:ext uri="{FF2B5EF4-FFF2-40B4-BE49-F238E27FC236}">
                <a16:creationId xmlns:a16="http://schemas.microsoft.com/office/drawing/2014/main" id="{55264725-FEEA-F8F7-A678-D809CEB8B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070"/>
          <a:stretch/>
        </p:blipFill>
        <p:spPr>
          <a:xfrm>
            <a:off x="2996535" y="2249278"/>
            <a:ext cx="6198930" cy="46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7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Mathmatics</a:t>
            </a:r>
            <a:r>
              <a:rPr lang="en-US" dirty="0"/>
              <a:t> Behind the Scene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EEAC8D0-86B3-4A79-8C9B-B7072FA9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44F142-AEB7-7A27-4768-C2E7779A0B63}"/>
              </a:ext>
            </a:extLst>
          </p:cNvPr>
          <p:cNvSpPr txBox="1"/>
          <p:nvPr/>
        </p:nvSpPr>
        <p:spPr>
          <a:xfrm>
            <a:off x="2959279" y="339419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endParaRPr lang="en-BD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98FD54-A0CA-79FB-1001-58F14FE05A72}"/>
              </a:ext>
            </a:extLst>
          </p:cNvPr>
          <p:cNvSpPr txBox="1"/>
          <p:nvPr/>
        </p:nvSpPr>
        <p:spPr>
          <a:xfrm>
            <a:off x="2887160" y="51045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H</a:t>
            </a:r>
            <a:endParaRPr lang="en-BD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2AF79-CBFC-1E91-7359-AE9DA44786D9}"/>
              </a:ext>
            </a:extLst>
          </p:cNvPr>
          <p:cNvSpPr txBox="1"/>
          <p:nvPr/>
        </p:nvSpPr>
        <p:spPr>
          <a:xfrm>
            <a:off x="2343235" y="456897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V</a:t>
            </a:r>
            <a:endParaRPr lang="en-BD" baseline="-250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C36258F-CFC7-263F-0200-8286E00B5C1D}"/>
              </a:ext>
            </a:extLst>
          </p:cNvPr>
          <p:cNvGrpSpPr/>
          <p:nvPr/>
        </p:nvGrpSpPr>
        <p:grpSpPr>
          <a:xfrm>
            <a:off x="371298" y="2104528"/>
            <a:ext cx="5577184" cy="4629666"/>
            <a:chOff x="168708" y="2100649"/>
            <a:chExt cx="5577184" cy="462966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5BD3DCA-09AA-CFB3-1718-50A8040D7A95}"/>
                </a:ext>
              </a:extLst>
            </p:cNvPr>
            <p:cNvGrpSpPr/>
            <p:nvPr/>
          </p:nvGrpSpPr>
          <p:grpSpPr>
            <a:xfrm>
              <a:off x="168708" y="2100649"/>
              <a:ext cx="5577184" cy="4629666"/>
              <a:chOff x="551934" y="2743200"/>
              <a:chExt cx="4464909" cy="3715265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AEA36D0-CEC1-390F-F6B7-FF132434B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2368" y="5115697"/>
                <a:ext cx="306447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6D85085-1B8E-E1E2-10BF-36B26B62E5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2368" y="2743200"/>
                <a:ext cx="0" cy="237249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3D9947A-7A1F-6ACF-536C-965E7F5F97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1934" y="5115697"/>
                <a:ext cx="1400433" cy="134276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93CAD9F-1652-3642-3E1A-548EAFA875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2366" y="3756454"/>
                <a:ext cx="1248034" cy="135697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29852AB-DA54-BE31-5149-38722E799F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2366" y="5113432"/>
                <a:ext cx="2554798" cy="1024791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5C99FAB-1C73-E6B5-E25E-DDAA8F39DF63}"/>
                  </a:ext>
                </a:extLst>
              </p:cNvPr>
              <p:cNvSpPr/>
              <p:nvPr/>
            </p:nvSpPr>
            <p:spPr>
              <a:xfrm>
                <a:off x="1964724" y="4002159"/>
                <a:ext cx="2471352" cy="2089722"/>
              </a:xfrm>
              <a:custGeom>
                <a:avLst/>
                <a:gdLst>
                  <a:gd name="connsiteX0" fmla="*/ 0 w 2471352"/>
                  <a:gd name="connsiteY0" fmla="*/ 1113538 h 2089722"/>
                  <a:gd name="connsiteX1" fmla="*/ 1556952 w 2471352"/>
                  <a:gd name="connsiteY1" fmla="*/ 26144 h 2089722"/>
                  <a:gd name="connsiteX2" fmla="*/ 2471352 w 2471352"/>
                  <a:gd name="connsiteY2" fmla="*/ 2089722 h 2089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1352" h="2089722">
                    <a:moveTo>
                      <a:pt x="0" y="1113538"/>
                    </a:moveTo>
                    <a:cubicBezTo>
                      <a:pt x="572530" y="488492"/>
                      <a:pt x="1145060" y="-136553"/>
                      <a:pt x="1556952" y="26144"/>
                    </a:cubicBezTo>
                    <a:cubicBezTo>
                      <a:pt x="1968844" y="188841"/>
                      <a:pt x="2318952" y="1747852"/>
                      <a:pt x="2471352" y="2089722"/>
                    </a:cubicBezTo>
                  </a:path>
                </a:pathLst>
              </a:cu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D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61696CF-F240-0EFF-9D3E-03138704E78B}"/>
                  </a:ext>
                </a:extLst>
              </p:cNvPr>
              <p:cNvCxnSpPr/>
              <p:nvPr/>
            </p:nvCxnSpPr>
            <p:spPr>
              <a:xfrm>
                <a:off x="3200400" y="3756454"/>
                <a:ext cx="29365" cy="186937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01848A5-CAB3-6B83-FA22-589E2A11DB94}"/>
                  </a:ext>
                </a:extLst>
              </p:cNvPr>
              <p:cNvCxnSpPr/>
              <p:nvPr/>
            </p:nvCxnSpPr>
            <p:spPr>
              <a:xfrm flipV="1">
                <a:off x="3229765" y="5113432"/>
                <a:ext cx="403121" cy="512395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4B542DA-8898-1029-816E-94E91805CC61}"/>
                  </a:ext>
                </a:extLst>
              </p:cNvPr>
              <p:cNvCxnSpPr/>
              <p:nvPr/>
            </p:nvCxnSpPr>
            <p:spPr>
              <a:xfrm flipH="1">
                <a:off x="1442687" y="5625827"/>
                <a:ext cx="1799433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BB9AE548-DDE4-E840-28A9-25BD81289505}"/>
                  </a:ext>
                </a:extLst>
              </p:cNvPr>
              <p:cNvSpPr/>
              <p:nvPr/>
            </p:nvSpPr>
            <p:spPr>
              <a:xfrm rot="4264347">
                <a:off x="2338019" y="4964033"/>
                <a:ext cx="523198" cy="44019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D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4961B33-4C65-807D-3117-E7F8A6753119}"/>
                  </a:ext>
                </a:extLst>
              </p:cNvPr>
              <p:cNvSpPr/>
              <p:nvPr/>
            </p:nvSpPr>
            <p:spPr>
              <a:xfrm>
                <a:off x="1994089" y="4583850"/>
                <a:ext cx="654909" cy="914400"/>
              </a:xfrm>
              <a:prstGeom prst="arc">
                <a:avLst>
                  <a:gd name="adj1" fmla="val 17131447"/>
                  <a:gd name="adj2" fmla="val 3080412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D"/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AB47D4-FE16-174E-6A3F-B52F5AD33489}"/>
                </a:ext>
              </a:extLst>
            </p:cNvPr>
            <p:cNvCxnSpPr/>
            <p:nvPr/>
          </p:nvCxnSpPr>
          <p:spPr>
            <a:xfrm flipH="1" flipV="1">
              <a:off x="1933445" y="2706130"/>
              <a:ext cx="1595614" cy="65715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250D18E-51A7-42FD-2841-8E8ACC76BD20}"/>
              </a:ext>
            </a:extLst>
          </p:cNvPr>
          <p:cNvSpPr txBox="1"/>
          <p:nvPr/>
        </p:nvSpPr>
        <p:spPr>
          <a:xfrm rot="16200000">
            <a:off x="1367101" y="3655527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V sin(</a:t>
            </a:r>
            <a:r>
              <a:rPr lang="el-GR" dirty="0"/>
              <a:t>θ</a:t>
            </a:r>
            <a:r>
              <a:rPr lang="en-US" baseline="-25000" dirty="0"/>
              <a:t>V</a:t>
            </a:r>
            <a:r>
              <a:rPr lang="en-BD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312DF5-89C4-7A7C-E8EA-9496EE53D637}"/>
              </a:ext>
            </a:extLst>
          </p:cNvPr>
          <p:cNvSpPr txBox="1"/>
          <p:nvPr/>
        </p:nvSpPr>
        <p:spPr>
          <a:xfrm rot="1374091">
            <a:off x="1908213" y="5250687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V cos(</a:t>
            </a:r>
            <a:r>
              <a:rPr lang="el-GR" dirty="0"/>
              <a:t>θ</a:t>
            </a:r>
            <a:r>
              <a:rPr lang="en-US" baseline="-25000" dirty="0"/>
              <a:t>V</a:t>
            </a:r>
            <a:r>
              <a:rPr lang="en-BD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8FE110-9486-7EE0-1D5D-6FCDE3978A78}"/>
              </a:ext>
            </a:extLst>
          </p:cNvPr>
          <p:cNvSpPr txBox="1"/>
          <p:nvPr/>
        </p:nvSpPr>
        <p:spPr>
          <a:xfrm rot="18942009">
            <a:off x="979565" y="5182725"/>
            <a:ext cx="1290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1100" dirty="0"/>
              <a:t>V cos(</a:t>
            </a:r>
            <a:r>
              <a:rPr lang="el-GR" sz="1100" dirty="0"/>
              <a:t>θ</a:t>
            </a:r>
            <a:r>
              <a:rPr lang="en-US" sz="1100" baseline="-25000" dirty="0"/>
              <a:t>V</a:t>
            </a:r>
            <a:r>
              <a:rPr lang="en-BD" sz="1100" dirty="0"/>
              <a:t>) sin(</a:t>
            </a:r>
            <a:r>
              <a:rPr lang="el-GR" sz="1100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θ</a:t>
            </a:r>
            <a:r>
              <a:rPr lang="en-GB" sz="1100" kern="1200" baseline="-250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</a:t>
            </a:r>
            <a:r>
              <a:rPr lang="en-BD" sz="1100" dirty="0"/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E06ECC-F45E-D026-B37A-14507F7CBEFC}"/>
              </a:ext>
            </a:extLst>
          </p:cNvPr>
          <p:cNvSpPr txBox="1"/>
          <p:nvPr/>
        </p:nvSpPr>
        <p:spPr>
          <a:xfrm>
            <a:off x="1700589" y="5657253"/>
            <a:ext cx="1359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1100" dirty="0"/>
              <a:t>V cos(</a:t>
            </a:r>
            <a:r>
              <a:rPr lang="el-GR" sz="1100" dirty="0"/>
              <a:t>θ</a:t>
            </a:r>
            <a:r>
              <a:rPr lang="en-US" sz="1100" baseline="-25000" dirty="0"/>
              <a:t>V</a:t>
            </a:r>
            <a:r>
              <a:rPr lang="en-BD" sz="1100" dirty="0"/>
              <a:t>) cos(</a:t>
            </a:r>
            <a:r>
              <a:rPr lang="el-GR" sz="1100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θ</a:t>
            </a:r>
            <a:r>
              <a:rPr lang="en-GB" sz="1100" kern="1200" baseline="-250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</a:t>
            </a:r>
            <a:r>
              <a:rPr lang="en-BD" sz="1100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8A3134-342D-CAD8-2B0F-7BE41941E81C}"/>
              </a:ext>
            </a:extLst>
          </p:cNvPr>
          <p:cNvSpPr txBox="1"/>
          <p:nvPr/>
        </p:nvSpPr>
        <p:spPr>
          <a:xfrm>
            <a:off x="7720127" y="2934678"/>
            <a:ext cx="34708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∆t = 1 unit</a:t>
            </a:r>
          </a:p>
          <a:p>
            <a:r>
              <a:rPr lang="en-BD" dirty="0"/>
              <a:t>	</a:t>
            </a:r>
          </a:p>
          <a:p>
            <a:r>
              <a:rPr lang="en-BD" dirty="0"/>
              <a:t>	∆x =</a:t>
            </a:r>
            <a:r>
              <a:rPr lang="en-GB" dirty="0"/>
              <a:t>V cos(</a:t>
            </a:r>
            <a:r>
              <a:rPr lang="el-GR" dirty="0"/>
              <a:t>θ</a:t>
            </a:r>
            <a:r>
              <a:rPr lang="en-GB" baseline="-25000" dirty="0"/>
              <a:t>V</a:t>
            </a:r>
            <a:r>
              <a:rPr lang="en-GB" dirty="0"/>
              <a:t>) cos(</a:t>
            </a:r>
            <a:r>
              <a:rPr lang="el-GR" dirty="0"/>
              <a:t>θ</a:t>
            </a:r>
            <a:r>
              <a:rPr lang="en-GB" baseline="-25000" dirty="0"/>
              <a:t>H</a:t>
            </a:r>
            <a:r>
              <a:rPr lang="en-GB" dirty="0"/>
              <a:t>) * </a:t>
            </a:r>
            <a:r>
              <a:rPr lang="en-BD" dirty="0"/>
              <a:t>∆t</a:t>
            </a:r>
          </a:p>
          <a:p>
            <a:r>
              <a:rPr lang="en-BD" dirty="0"/>
              <a:t>	     = </a:t>
            </a:r>
            <a:r>
              <a:rPr lang="en-GB" dirty="0"/>
              <a:t>V cos(</a:t>
            </a:r>
            <a:r>
              <a:rPr lang="el-GR" dirty="0"/>
              <a:t>θ</a:t>
            </a:r>
            <a:r>
              <a:rPr lang="en-GB" baseline="-25000" dirty="0"/>
              <a:t>V</a:t>
            </a:r>
            <a:r>
              <a:rPr lang="en-GB" dirty="0"/>
              <a:t>) cos(</a:t>
            </a:r>
            <a:r>
              <a:rPr lang="el-GR" dirty="0"/>
              <a:t>θ</a:t>
            </a:r>
            <a:r>
              <a:rPr lang="en-GB" baseline="-25000" dirty="0"/>
              <a:t>H</a:t>
            </a:r>
            <a:r>
              <a:rPr lang="en-GB" dirty="0"/>
              <a:t>)</a:t>
            </a:r>
            <a:endParaRPr lang="en-BD" dirty="0"/>
          </a:p>
          <a:p>
            <a:r>
              <a:rPr lang="en-GB" dirty="0"/>
              <a:t> </a:t>
            </a:r>
            <a:endParaRPr lang="en-BD" dirty="0"/>
          </a:p>
          <a:p>
            <a:r>
              <a:rPr lang="en-BD" dirty="0"/>
              <a:t>	∆z =</a:t>
            </a:r>
            <a:r>
              <a:rPr lang="en-GB" dirty="0"/>
              <a:t>V cos(</a:t>
            </a:r>
            <a:r>
              <a:rPr lang="el-GR" dirty="0"/>
              <a:t>θ</a:t>
            </a:r>
            <a:r>
              <a:rPr lang="en-GB" baseline="-25000" dirty="0"/>
              <a:t>V</a:t>
            </a:r>
            <a:r>
              <a:rPr lang="en-GB" dirty="0"/>
              <a:t>) sin(</a:t>
            </a:r>
            <a:r>
              <a:rPr lang="el-GR" dirty="0"/>
              <a:t>θ</a:t>
            </a:r>
            <a:r>
              <a:rPr lang="en-GB" baseline="-25000" dirty="0"/>
              <a:t>H</a:t>
            </a:r>
            <a:r>
              <a:rPr lang="en-GB" dirty="0"/>
              <a:t>) * </a:t>
            </a:r>
            <a:r>
              <a:rPr lang="en-BD" dirty="0"/>
              <a:t>∆t</a:t>
            </a:r>
          </a:p>
          <a:p>
            <a:r>
              <a:rPr lang="en-BD" dirty="0"/>
              <a:t>	     =</a:t>
            </a:r>
            <a:r>
              <a:rPr lang="en-GB" dirty="0"/>
              <a:t> V cos(</a:t>
            </a:r>
            <a:r>
              <a:rPr lang="el-GR" dirty="0"/>
              <a:t>θ</a:t>
            </a:r>
            <a:r>
              <a:rPr lang="en-GB" baseline="-25000" dirty="0"/>
              <a:t>V</a:t>
            </a:r>
            <a:r>
              <a:rPr lang="en-GB" dirty="0"/>
              <a:t>) sin(</a:t>
            </a:r>
            <a:r>
              <a:rPr lang="el-GR" dirty="0"/>
              <a:t>θ</a:t>
            </a:r>
            <a:r>
              <a:rPr lang="en-GB" baseline="-25000" dirty="0"/>
              <a:t>H</a:t>
            </a:r>
            <a:r>
              <a:rPr lang="en-GB" dirty="0"/>
              <a:t>) </a:t>
            </a:r>
          </a:p>
          <a:p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5AAC18-7107-57DC-D15F-1706AB1457EB}"/>
              </a:ext>
            </a:extLst>
          </p:cNvPr>
          <p:cNvSpPr txBox="1"/>
          <p:nvPr/>
        </p:nvSpPr>
        <p:spPr>
          <a:xfrm>
            <a:off x="5967134" y="484159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b="1" dirty="0"/>
              <a:t>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3B7A2D-40ED-68E1-633E-9FADC6D0ACC9}"/>
              </a:ext>
            </a:extLst>
          </p:cNvPr>
          <p:cNvSpPr txBox="1"/>
          <p:nvPr/>
        </p:nvSpPr>
        <p:spPr>
          <a:xfrm>
            <a:off x="1700589" y="20516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b="1" dirty="0"/>
              <a:t>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DF0AA2-F78E-4326-D476-1018CDF8AE10}"/>
              </a:ext>
            </a:extLst>
          </p:cNvPr>
          <p:cNvSpPr txBox="1"/>
          <p:nvPr/>
        </p:nvSpPr>
        <p:spPr>
          <a:xfrm>
            <a:off x="723778" y="63351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b="1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30816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1174D-256B-3BE4-2490-9984EC71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F0A5C7-80C9-3D4A-D5B9-188509F1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BD" dirty="0"/>
              <a:t>Mathmatics</a:t>
            </a:r>
            <a:r>
              <a:rPr lang="en-US" dirty="0"/>
              <a:t> Behind the Scene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A74196-F552-DEAE-4D04-EEB9DC7F9C66}"/>
              </a:ext>
            </a:extLst>
          </p:cNvPr>
          <p:cNvCxnSpPr>
            <a:cxnSpLocks/>
          </p:cNvCxnSpPr>
          <p:nvPr/>
        </p:nvCxnSpPr>
        <p:spPr>
          <a:xfrm>
            <a:off x="1993557" y="5486734"/>
            <a:ext cx="287500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E1731192-2262-3496-FC9B-F7D2281CEECF}"/>
              </a:ext>
            </a:extLst>
          </p:cNvPr>
          <p:cNvSpPr/>
          <p:nvPr/>
        </p:nvSpPr>
        <p:spPr>
          <a:xfrm flipH="1">
            <a:off x="1672282" y="2582896"/>
            <a:ext cx="321275" cy="2903838"/>
          </a:xfrm>
          <a:custGeom>
            <a:avLst/>
            <a:gdLst>
              <a:gd name="connsiteX0" fmla="*/ 0 w 321276"/>
              <a:gd name="connsiteY0" fmla="*/ 3771265 h 3808336"/>
              <a:gd name="connsiteX1" fmla="*/ 49427 w 321276"/>
              <a:gd name="connsiteY1" fmla="*/ 459655 h 3808336"/>
              <a:gd name="connsiteX2" fmla="*/ 284205 w 321276"/>
              <a:gd name="connsiteY2" fmla="*/ 385514 h 3808336"/>
              <a:gd name="connsiteX3" fmla="*/ 321276 w 321276"/>
              <a:gd name="connsiteY3" fmla="*/ 3808336 h 380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276" h="3808336">
                <a:moveTo>
                  <a:pt x="0" y="3771265"/>
                </a:moveTo>
                <a:cubicBezTo>
                  <a:pt x="1030" y="2397606"/>
                  <a:pt x="2060" y="1023947"/>
                  <a:pt x="49427" y="459655"/>
                </a:cubicBezTo>
                <a:cubicBezTo>
                  <a:pt x="96794" y="-104637"/>
                  <a:pt x="238897" y="-172600"/>
                  <a:pt x="284205" y="385514"/>
                </a:cubicBezTo>
                <a:cubicBezTo>
                  <a:pt x="329513" y="943628"/>
                  <a:pt x="298622" y="3250222"/>
                  <a:pt x="321276" y="3808336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B9610B-24CF-1DF6-A622-1D9D5A93AB1E}"/>
              </a:ext>
            </a:extLst>
          </p:cNvPr>
          <p:cNvCxnSpPr>
            <a:stCxn id="11" idx="0"/>
          </p:cNvCxnSpPr>
          <p:nvPr/>
        </p:nvCxnSpPr>
        <p:spPr>
          <a:xfrm flipV="1">
            <a:off x="1993557" y="3744431"/>
            <a:ext cx="0" cy="1714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BA8D8B-7B64-0B30-7CDE-EEBE1F21590B}"/>
              </a:ext>
            </a:extLst>
          </p:cNvPr>
          <p:cNvSpPr txBox="1"/>
          <p:nvPr/>
        </p:nvSpPr>
        <p:spPr>
          <a:xfrm>
            <a:off x="1993557" y="5515000"/>
            <a:ext cx="1774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BD" dirty="0"/>
              <a:t> = </a:t>
            </a:r>
            <a:r>
              <a:rPr lang="en-GB" dirty="0"/>
              <a:t>V cos(</a:t>
            </a:r>
            <a:r>
              <a:rPr lang="el-GR" dirty="0"/>
              <a:t>θ</a:t>
            </a:r>
            <a:r>
              <a:rPr lang="en-GB" baseline="-25000" dirty="0"/>
              <a:t>V</a:t>
            </a:r>
            <a:r>
              <a:rPr lang="en-GB" dirty="0"/>
              <a:t>)  </a:t>
            </a:r>
          </a:p>
          <a:p>
            <a:r>
              <a:rPr lang="en-GB" dirty="0"/>
              <a:t>G=9.8</a:t>
            </a:r>
          </a:p>
          <a:p>
            <a:r>
              <a:rPr lang="en-GB" dirty="0"/>
              <a:t>∆t=1  </a:t>
            </a:r>
            <a:endParaRPr lang="en-B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DE521-8C0E-E4B0-AC6E-78BC53E4B28A}"/>
              </a:ext>
            </a:extLst>
          </p:cNvPr>
          <p:cNvSpPr txBox="1"/>
          <p:nvPr/>
        </p:nvSpPr>
        <p:spPr>
          <a:xfrm>
            <a:off x="1993556" y="3559764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BD" dirty="0"/>
              <a:t> = </a:t>
            </a:r>
            <a:r>
              <a:rPr lang="en-GB" dirty="0"/>
              <a:t> U – G*</a:t>
            </a:r>
            <a:r>
              <a:rPr lang="en-GB" sz="1800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∆t</a:t>
            </a:r>
            <a:r>
              <a:rPr lang="en-GB" dirty="0"/>
              <a:t>   =   U - G</a:t>
            </a:r>
            <a:endParaRPr lang="en-B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E09E33-8D5F-C755-FF02-AA8FADD7E2F3}"/>
              </a:ext>
            </a:extLst>
          </p:cNvPr>
          <p:cNvSpPr txBox="1"/>
          <p:nvPr/>
        </p:nvSpPr>
        <p:spPr>
          <a:xfrm>
            <a:off x="1993556" y="4416783"/>
            <a:ext cx="396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BD" dirty="0"/>
              <a:t> = </a:t>
            </a:r>
            <a:r>
              <a:rPr lang="en-GB" dirty="0"/>
              <a:t> U*</a:t>
            </a:r>
            <a:r>
              <a:rPr lang="en-GB" sz="1800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∆t</a:t>
            </a:r>
            <a:r>
              <a:rPr lang="en-GB" dirty="0"/>
              <a:t>  – 0.5*G*</a:t>
            </a:r>
            <a:r>
              <a:rPr lang="en-GB" sz="1800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∆t</a:t>
            </a:r>
            <a:r>
              <a:rPr lang="en-GB" sz="1800" kern="1200" baseline="300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2</a:t>
            </a:r>
            <a:r>
              <a:rPr lang="en-GB" dirty="0"/>
              <a:t>   =   U – 0.5*G</a:t>
            </a:r>
            <a:endParaRPr lang="en-B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F45515-5F45-046C-ABB4-E0948CCB12ED}"/>
              </a:ext>
            </a:extLst>
          </p:cNvPr>
          <p:cNvSpPr txBox="1"/>
          <p:nvPr/>
        </p:nvSpPr>
        <p:spPr>
          <a:xfrm>
            <a:off x="7867134" y="281767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∆y</a:t>
            </a:r>
            <a:r>
              <a:rPr lang="en-GB" dirty="0"/>
              <a:t> = U – 0.5*G</a:t>
            </a:r>
          </a:p>
          <a:p>
            <a:r>
              <a:rPr lang="en-GB" dirty="0"/>
              <a:t>U = V (Update initial velocity)</a:t>
            </a:r>
            <a:endParaRPr lang="en-BD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59F89B2-5648-89C2-AF06-CCE7848B6672}"/>
              </a:ext>
            </a:extLst>
          </p:cNvPr>
          <p:cNvSpPr/>
          <p:nvPr/>
        </p:nvSpPr>
        <p:spPr>
          <a:xfrm>
            <a:off x="6096000" y="3163664"/>
            <a:ext cx="1594022" cy="1445740"/>
          </a:xfrm>
          <a:custGeom>
            <a:avLst/>
            <a:gdLst>
              <a:gd name="connsiteX0" fmla="*/ 0 w 1594022"/>
              <a:gd name="connsiteY0" fmla="*/ 1445740 h 1445740"/>
              <a:gd name="connsiteX1" fmla="*/ 1396314 w 1594022"/>
              <a:gd name="connsiteY1" fmla="*/ 1285102 h 1445740"/>
              <a:gd name="connsiteX2" fmla="*/ 543698 w 1594022"/>
              <a:gd name="connsiteY2" fmla="*/ 568410 h 1445740"/>
              <a:gd name="connsiteX3" fmla="*/ 1594022 w 1594022"/>
              <a:gd name="connsiteY3" fmla="*/ 0 h 144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22" h="1445740">
                <a:moveTo>
                  <a:pt x="0" y="1445740"/>
                </a:moveTo>
                <a:cubicBezTo>
                  <a:pt x="652849" y="1438532"/>
                  <a:pt x="1305698" y="1431324"/>
                  <a:pt x="1396314" y="1285102"/>
                </a:cubicBezTo>
                <a:cubicBezTo>
                  <a:pt x="1486930" y="1138880"/>
                  <a:pt x="510747" y="782594"/>
                  <a:pt x="543698" y="568410"/>
                </a:cubicBezTo>
                <a:cubicBezTo>
                  <a:pt x="576649" y="354226"/>
                  <a:pt x="1400433" y="90616"/>
                  <a:pt x="1594022" y="0"/>
                </a:cubicBezTo>
              </a:path>
            </a:pathLst>
          </a:cu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B2005-50C0-89B3-1454-D92635F0A143}"/>
              </a:ext>
            </a:extLst>
          </p:cNvPr>
          <p:cNvSpPr txBox="1"/>
          <p:nvPr/>
        </p:nvSpPr>
        <p:spPr>
          <a:xfrm>
            <a:off x="4868563" y="530206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765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1174D-256B-3BE4-2490-9984EC71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F0A5C7-80C9-3D4A-D5B9-188509F1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BD" dirty="0"/>
              <a:t>Mathmatics</a:t>
            </a:r>
            <a:r>
              <a:rPr lang="en-US" dirty="0"/>
              <a:t> Behind the Scene(</a:t>
            </a:r>
            <a:r>
              <a:rPr lang="en-US" sz="2000" dirty="0"/>
              <a:t>case study</a:t>
            </a:r>
            <a:r>
              <a:rPr lang="en-US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A74196-F552-DEAE-4D04-EEB9DC7F9C66}"/>
              </a:ext>
            </a:extLst>
          </p:cNvPr>
          <p:cNvCxnSpPr>
            <a:cxnSpLocks/>
          </p:cNvCxnSpPr>
          <p:nvPr/>
        </p:nvCxnSpPr>
        <p:spPr>
          <a:xfrm flipV="1">
            <a:off x="1154954" y="6534005"/>
            <a:ext cx="7298724" cy="282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B9610B-24CF-1DF6-A622-1D9D5A93AB1E}"/>
              </a:ext>
            </a:extLst>
          </p:cNvPr>
          <p:cNvCxnSpPr>
            <a:cxnSpLocks/>
          </p:cNvCxnSpPr>
          <p:nvPr/>
        </p:nvCxnSpPr>
        <p:spPr>
          <a:xfrm flipV="1">
            <a:off x="1154954" y="2422423"/>
            <a:ext cx="0" cy="41115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122ECDA-935A-56CB-54D2-C0A9448F589D}"/>
              </a:ext>
            </a:extLst>
          </p:cNvPr>
          <p:cNvSpPr/>
          <p:nvPr/>
        </p:nvSpPr>
        <p:spPr>
          <a:xfrm>
            <a:off x="5772263" y="3645742"/>
            <a:ext cx="1223318" cy="2316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1A91DC2-B8C0-DAC4-9FF7-A7B28E9CE772}"/>
              </a:ext>
            </a:extLst>
          </p:cNvPr>
          <p:cNvSpPr/>
          <p:nvPr/>
        </p:nvSpPr>
        <p:spPr>
          <a:xfrm>
            <a:off x="1163192" y="2751218"/>
            <a:ext cx="6660292" cy="3786005"/>
          </a:xfrm>
          <a:custGeom>
            <a:avLst/>
            <a:gdLst>
              <a:gd name="connsiteX0" fmla="*/ 0 w 6660292"/>
              <a:gd name="connsiteY0" fmla="*/ 3786005 h 3786005"/>
              <a:gd name="connsiteX1" fmla="*/ 3608173 w 6660292"/>
              <a:gd name="connsiteY1" fmla="*/ 4837 h 3786005"/>
              <a:gd name="connsiteX2" fmla="*/ 6660292 w 6660292"/>
              <a:gd name="connsiteY2" fmla="*/ 2995173 h 378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292" h="3786005">
                <a:moveTo>
                  <a:pt x="0" y="3786005"/>
                </a:moveTo>
                <a:cubicBezTo>
                  <a:pt x="1249062" y="1961323"/>
                  <a:pt x="2498124" y="136642"/>
                  <a:pt x="3608173" y="4837"/>
                </a:cubicBezTo>
                <a:cubicBezTo>
                  <a:pt x="4718222" y="-126968"/>
                  <a:pt x="6254579" y="2474130"/>
                  <a:pt x="6660292" y="2995173"/>
                </a:cubicBezTo>
              </a:path>
            </a:pathLst>
          </a:custGeom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423E2CB-3F69-B607-6882-B1879F52D9CB}"/>
              </a:ext>
            </a:extLst>
          </p:cNvPr>
          <p:cNvSpPr/>
          <p:nvPr/>
        </p:nvSpPr>
        <p:spPr>
          <a:xfrm>
            <a:off x="1175549" y="2435602"/>
            <a:ext cx="9724767" cy="4101621"/>
          </a:xfrm>
          <a:custGeom>
            <a:avLst/>
            <a:gdLst>
              <a:gd name="connsiteX0" fmla="*/ 0 w 9724767"/>
              <a:gd name="connsiteY0" fmla="*/ 4101621 h 4101621"/>
              <a:gd name="connsiteX1" fmla="*/ 7166919 w 9724767"/>
              <a:gd name="connsiteY1" fmla="*/ 369881 h 4101621"/>
              <a:gd name="connsiteX2" fmla="*/ 9724767 w 9724767"/>
              <a:gd name="connsiteY2" fmla="*/ 271026 h 410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24767" h="4101621">
                <a:moveTo>
                  <a:pt x="0" y="4101621"/>
                </a:moveTo>
                <a:cubicBezTo>
                  <a:pt x="2773062" y="2554967"/>
                  <a:pt x="5546124" y="1008314"/>
                  <a:pt x="7166919" y="369881"/>
                </a:cubicBezTo>
                <a:cubicBezTo>
                  <a:pt x="8787714" y="-268552"/>
                  <a:pt x="9327291" y="71258"/>
                  <a:pt x="9724767" y="271026"/>
                </a:cubicBezTo>
              </a:path>
            </a:pathLst>
          </a:custGeom>
          <a:ln w="571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520689-96BE-B88B-D345-9AC169F8C7BD}"/>
              </a:ext>
            </a:extLst>
          </p:cNvPr>
          <p:cNvSpPr txBox="1"/>
          <p:nvPr/>
        </p:nvSpPr>
        <p:spPr>
          <a:xfrm>
            <a:off x="7236624" y="5708841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b="1" dirty="0"/>
              <a:t>Goal!!!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4269E-479B-429E-0B38-5FEC788A2181}"/>
              </a:ext>
            </a:extLst>
          </p:cNvPr>
          <p:cNvSpPr txBox="1"/>
          <p:nvPr/>
        </p:nvSpPr>
        <p:spPr>
          <a:xfrm>
            <a:off x="10140332" y="2844225"/>
            <a:ext cx="15071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D" sz="3200" b="1" dirty="0"/>
              <a:t>Not</a:t>
            </a:r>
          </a:p>
          <a:p>
            <a:pPr algn="ctr"/>
            <a:r>
              <a:rPr lang="en-BD" sz="3200" b="1" dirty="0"/>
              <a:t>Goal!!!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238BE9-BFB8-52CA-468C-3935D596F5D9}"/>
              </a:ext>
            </a:extLst>
          </p:cNvPr>
          <p:cNvSpPr txBox="1"/>
          <p:nvPr/>
        </p:nvSpPr>
        <p:spPr>
          <a:xfrm>
            <a:off x="518984" y="22612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703DC-64E7-BABC-9ED3-CB7DF41282AE}"/>
              </a:ext>
            </a:extLst>
          </p:cNvPr>
          <p:cNvSpPr txBox="1"/>
          <p:nvPr/>
        </p:nvSpPr>
        <p:spPr>
          <a:xfrm>
            <a:off x="730816" y="2381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5011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856A-B04C-44BA-9596-39985C0D2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989390"/>
            <a:ext cx="8825658" cy="2677648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94131-B4B9-4E1D-A06E-D4E718DB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2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088D-F38B-4469-AB25-79D7B906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AAB5-C14A-4F5E-9B2E-7EEEC9625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294" y="5148992"/>
            <a:ext cx="3823412" cy="1709008"/>
          </a:xfrm>
        </p:spPr>
        <p:txBody>
          <a:bodyPr>
            <a:normAutofit/>
          </a:bodyPr>
          <a:lstStyle/>
          <a:p>
            <a:r>
              <a:rPr lang="en-US" dirty="0"/>
              <a:t>W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Human Move Forward</a:t>
            </a:r>
          </a:p>
          <a:p>
            <a:r>
              <a:rPr lang="en-US" dirty="0"/>
              <a:t>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 Human Move Backward</a:t>
            </a:r>
          </a:p>
          <a:p>
            <a:r>
              <a:rPr lang="en-US" dirty="0"/>
              <a:t>A </a:t>
            </a:r>
            <a:r>
              <a:rPr lang="en-US" dirty="0">
                <a:sym typeface="Wingdings" pitchFamily="2" charset="2"/>
              </a:rPr>
              <a:t> Human Move Left</a:t>
            </a:r>
            <a:endParaRPr lang="en-US" dirty="0"/>
          </a:p>
          <a:p>
            <a:r>
              <a:rPr lang="en-US" dirty="0"/>
              <a:t>D </a:t>
            </a:r>
            <a:r>
              <a:rPr lang="en-US" dirty="0">
                <a:sym typeface="Wingdings" pitchFamily="2" charset="2"/>
              </a:rPr>
              <a:t> Human Move Right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8187-9338-420A-8D38-F569AFFE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3CE4B5F-34BB-DF23-41B2-0D804D1B6FB3}"/>
              </a:ext>
            </a:extLst>
          </p:cNvPr>
          <p:cNvSpPr txBox="1">
            <a:spLocks/>
          </p:cNvSpPr>
          <p:nvPr/>
        </p:nvSpPr>
        <p:spPr>
          <a:xfrm>
            <a:off x="403654" y="2555960"/>
            <a:ext cx="4872682" cy="2559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Move Eye Along Positive X axis</a:t>
            </a:r>
          </a:p>
          <a:p>
            <a:r>
              <a:rPr lang="en-US" dirty="0"/>
              <a:t>F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Move Eye Along Negative X axis</a:t>
            </a:r>
          </a:p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Move Eye Along Positive Y axis</a:t>
            </a:r>
          </a:p>
          <a:p>
            <a:r>
              <a:rPr lang="en-US" dirty="0"/>
              <a:t>Y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Move Eye Along Negative Y axis</a:t>
            </a:r>
          </a:p>
          <a:p>
            <a:r>
              <a:rPr lang="en-US" dirty="0"/>
              <a:t>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Move Eye Along Positive Z axis</a:t>
            </a:r>
          </a:p>
          <a:p>
            <a:r>
              <a:rPr lang="en-US" dirty="0"/>
              <a:t>G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Move Eye Along Negative Z axis</a:t>
            </a: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77BADE0-9BA5-22ED-0E84-7883BC7DAFF5}"/>
              </a:ext>
            </a:extLst>
          </p:cNvPr>
          <p:cNvSpPr txBox="1">
            <a:spLocks/>
          </p:cNvSpPr>
          <p:nvPr/>
        </p:nvSpPr>
        <p:spPr>
          <a:xfrm>
            <a:off x="6450228" y="2555960"/>
            <a:ext cx="5338118" cy="2512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Increase Look At point along X axis</a:t>
            </a:r>
          </a:p>
          <a:p>
            <a:r>
              <a:rPr lang="en-US" dirty="0"/>
              <a:t>J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Decrease Look At point along X axis</a:t>
            </a:r>
          </a:p>
          <a:p>
            <a:r>
              <a:rPr lang="en-US" dirty="0"/>
              <a:t>U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Increase Look At point along Y axis</a:t>
            </a:r>
          </a:p>
          <a:p>
            <a:r>
              <a:rPr lang="en-US" dirty="0"/>
              <a:t>O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Decrease Look At point along Y axis</a:t>
            </a:r>
          </a:p>
          <a:p>
            <a:r>
              <a:rPr lang="en-US" dirty="0"/>
              <a:t>I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Increase Look At point along Z axis</a:t>
            </a:r>
          </a:p>
          <a:p>
            <a:r>
              <a:rPr lang="en-US" dirty="0"/>
              <a:t>K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Decrease Look At point along Z axis</a:t>
            </a:r>
          </a:p>
        </p:txBody>
      </p:sp>
    </p:spTree>
    <p:extLst>
      <p:ext uri="{BB962C8B-B14F-4D97-AF65-F5344CB8AC3E}">
        <p14:creationId xmlns:p14="http://schemas.microsoft.com/office/powerpoint/2010/main" val="261740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088D-F38B-4469-AB25-79D7B906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Buttons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8187-9338-420A-8D38-F569AFFE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5FBACC-B644-83D7-337D-0B12D419997E}"/>
              </a:ext>
            </a:extLst>
          </p:cNvPr>
          <p:cNvSpPr txBox="1">
            <a:spLocks/>
          </p:cNvSpPr>
          <p:nvPr/>
        </p:nvSpPr>
        <p:spPr>
          <a:xfrm>
            <a:off x="428367" y="2657218"/>
            <a:ext cx="4477398" cy="313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Increase Ball Velocity</a:t>
            </a:r>
          </a:p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Decrease Ball Velocity</a:t>
            </a:r>
          </a:p>
          <a:p>
            <a:r>
              <a:rPr lang="en-US" dirty="0">
                <a:sym typeface="Wingdings" pitchFamily="2" charset="2"/>
              </a:rPr>
              <a:t>UP  Increase Vertical Angle</a:t>
            </a:r>
          </a:p>
          <a:p>
            <a:r>
              <a:rPr lang="en-US" dirty="0">
                <a:sym typeface="Wingdings" pitchFamily="2" charset="2"/>
              </a:rPr>
              <a:t>DOWN  Decrease Vertical Angle</a:t>
            </a:r>
          </a:p>
          <a:p>
            <a:r>
              <a:rPr lang="en-US" dirty="0">
                <a:sym typeface="Wingdings" pitchFamily="2" charset="2"/>
              </a:rPr>
              <a:t>LEFT  Increase Horizontal Angle</a:t>
            </a:r>
          </a:p>
          <a:p>
            <a:r>
              <a:rPr lang="en-US" dirty="0">
                <a:sym typeface="Wingdings" pitchFamily="2" charset="2"/>
              </a:rPr>
              <a:t>RIGHT  Decrease Horizontal Angle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6FB3CB-D48A-B987-FA92-50AC13A1DF21}"/>
              </a:ext>
            </a:extLst>
          </p:cNvPr>
          <p:cNvSpPr txBox="1">
            <a:spLocks/>
          </p:cNvSpPr>
          <p:nvPr/>
        </p:nvSpPr>
        <p:spPr>
          <a:xfrm>
            <a:off x="7438766" y="2657218"/>
            <a:ext cx="4324865" cy="177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</a:t>
            </a:r>
            <a:r>
              <a:rPr lang="en-US" dirty="0">
                <a:sym typeface="Wingdings" pitchFamily="2" charset="2"/>
              </a:rPr>
              <a:t> Point Light Turn ON/OFF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Directional Light Turn ON/OFF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ym typeface="Wingdings" pitchFamily="2" charset="2"/>
              </a:rPr>
              <a:t> Spot Light Turn ON/OFF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33B901-3E6E-B96A-81F5-11AEF347E62E}"/>
              </a:ext>
            </a:extLst>
          </p:cNvPr>
          <p:cNvSpPr txBox="1">
            <a:spLocks/>
          </p:cNvSpPr>
          <p:nvPr/>
        </p:nvSpPr>
        <p:spPr>
          <a:xfrm>
            <a:off x="7438767" y="4482770"/>
            <a:ext cx="4324865" cy="941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SPACE </a:t>
            </a:r>
            <a:r>
              <a:rPr lang="en-US" dirty="0">
                <a:sym typeface="Wingdings" pitchFamily="2" charset="2"/>
              </a:rPr>
              <a:t> Throw 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Lights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7AAE7B-A2A4-4C74-8EB5-44C9AD61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E4EC2-5FFC-776E-7672-8C8D2E790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972" r="784"/>
          <a:stretch/>
        </p:blipFill>
        <p:spPr>
          <a:xfrm>
            <a:off x="2673003" y="2545492"/>
            <a:ext cx="6792273" cy="396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7AAE7B-A2A4-4C74-8EB5-44C9AD61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394A2-67C6-D2C3-4E67-462CE4198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9" r="970"/>
          <a:stretch/>
        </p:blipFill>
        <p:spPr>
          <a:xfrm>
            <a:off x="2672646" y="2557849"/>
            <a:ext cx="6780273" cy="39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8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Light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7AAE7B-A2A4-4C74-8EB5-44C9AD61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5AB91-9E87-9C3D-7B6B-14F9DA112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2" r="1137"/>
          <a:stretch/>
        </p:blipFill>
        <p:spPr>
          <a:xfrm>
            <a:off x="2673607" y="2434278"/>
            <a:ext cx="6766955" cy="39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54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Light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7AAE7B-A2A4-4C74-8EB5-44C9AD61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0F531-7A3B-C324-EF5E-1CECE25A7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1" r="1280"/>
          <a:stretch/>
        </p:blipFill>
        <p:spPr>
          <a:xfrm>
            <a:off x="2676232" y="2434279"/>
            <a:ext cx="6751973" cy="39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2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Spot Light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EEAC8D0-86B3-4A79-8C9B-B7072FA9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human movement new" descr="human movement new">
            <a:hlinkClick r:id="" action="ppaction://media"/>
            <a:extLst>
              <a:ext uri="{FF2B5EF4-FFF2-40B4-BE49-F238E27FC236}">
                <a16:creationId xmlns:a16="http://schemas.microsoft.com/office/drawing/2014/main" id="{BAA30E76-2907-2B3E-CFFB-2D512D6589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2063" y="2678027"/>
            <a:ext cx="6847874" cy="34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 Ring (Made using Curve)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EEAC8D0-86B3-4A79-8C9B-B7072FA9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56CE4-6A03-2954-C6FE-94406D9A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32" y="2421745"/>
            <a:ext cx="6839535" cy="42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2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{95967B81-4CC2-5F4F-B784-AB263F87CD06}tf10001076</Template>
  <TotalTime>217</TotalTime>
  <Words>434</Words>
  <Application>Microsoft Macintosh PowerPoint</Application>
  <PresentationFormat>Widescreen</PresentationFormat>
  <Paragraphs>89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 Boardroom</vt:lpstr>
      <vt:lpstr>Basketball Ground</vt:lpstr>
      <vt:lpstr>Control Buttons</vt:lpstr>
      <vt:lpstr>Control Buttons</vt:lpstr>
      <vt:lpstr>Point Lights</vt:lpstr>
      <vt:lpstr>Directional Light</vt:lpstr>
      <vt:lpstr>Spot Light</vt:lpstr>
      <vt:lpstr>Spot Light</vt:lpstr>
      <vt:lpstr>Moving Spot Light</vt:lpstr>
      <vt:lpstr>Ball Ring (Made using Curve)</vt:lpstr>
      <vt:lpstr>Throwing Ball</vt:lpstr>
      <vt:lpstr>Throwing Ball</vt:lpstr>
      <vt:lpstr>Mathmatics Behind the Scene</vt:lpstr>
      <vt:lpstr>Mathmatics Behind the Scene</vt:lpstr>
      <vt:lpstr>Mathmatics Behind the Scene(case study)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4208</dc:title>
  <dc:creator>Saimoon Al Farshi Oman</dc:creator>
  <cp:lastModifiedBy>Microsoft Office User</cp:lastModifiedBy>
  <cp:revision>12</cp:revision>
  <dcterms:created xsi:type="dcterms:W3CDTF">2023-11-14T06:27:21Z</dcterms:created>
  <dcterms:modified xsi:type="dcterms:W3CDTF">2023-11-14T22:08:53Z</dcterms:modified>
</cp:coreProperties>
</file>